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412D"/>
    <a:srgbClr val="EE691D"/>
    <a:srgbClr val="F6ACA0"/>
    <a:srgbClr val="74A339"/>
    <a:srgbClr val="895239"/>
    <a:srgbClr val="F9D86B"/>
    <a:srgbClr val="FAB300"/>
    <a:srgbClr val="F8A738"/>
    <a:srgbClr val="F9D8D5"/>
    <a:srgbClr val="EB6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699" autoAdjust="0"/>
  </p:normalViewPr>
  <p:slideViewPr>
    <p:cSldViewPr snapToGrid="0">
      <p:cViewPr varScale="1">
        <p:scale>
          <a:sx n="54" d="100"/>
          <a:sy n="54" d="100"/>
        </p:scale>
        <p:origin x="2453" y="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279" cy="496741"/>
          </a:xfrm>
          <a:prstGeom prst="rect">
            <a:avLst/>
          </a:prstGeom>
        </p:spPr>
        <p:txBody>
          <a:bodyPr vert="horz" lIns="86151" tIns="43076" rIns="86151" bIns="43076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7" y="0"/>
            <a:ext cx="2950279" cy="496741"/>
          </a:xfrm>
          <a:prstGeom prst="rect">
            <a:avLst/>
          </a:prstGeom>
        </p:spPr>
        <p:txBody>
          <a:bodyPr vert="horz" lIns="86151" tIns="43076" rIns="86151" bIns="43076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2023/7/12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1091"/>
            <a:ext cx="2950279" cy="496740"/>
          </a:xfrm>
          <a:prstGeom prst="rect">
            <a:avLst/>
          </a:prstGeom>
        </p:spPr>
        <p:txBody>
          <a:bodyPr vert="horz" lIns="86151" tIns="43076" rIns="86151" bIns="43076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7" y="9441091"/>
            <a:ext cx="2950279" cy="496740"/>
          </a:xfrm>
          <a:prstGeom prst="rect">
            <a:avLst/>
          </a:prstGeom>
        </p:spPr>
        <p:txBody>
          <a:bodyPr vert="horz" lIns="86151" tIns="43076" rIns="86151" bIns="43076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9786" cy="498692"/>
          </a:xfrm>
          <a:prstGeom prst="rect">
            <a:avLst/>
          </a:prstGeom>
        </p:spPr>
        <p:txBody>
          <a:bodyPr vert="horz" lIns="91546" tIns="45773" rIns="91546" bIns="4577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1"/>
            <a:ext cx="2949786" cy="498692"/>
          </a:xfrm>
          <a:prstGeom prst="rect">
            <a:avLst/>
          </a:prstGeom>
        </p:spPr>
        <p:txBody>
          <a:bodyPr vert="horz" lIns="91546" tIns="45773" rIns="91546" bIns="45773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2023/7/12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6" tIns="45773" rIns="91546" bIns="4577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546" tIns="45773" rIns="91546" bIns="457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0"/>
            <a:ext cx="2949786" cy="498691"/>
          </a:xfrm>
          <a:prstGeom prst="rect">
            <a:avLst/>
          </a:prstGeom>
        </p:spPr>
        <p:txBody>
          <a:bodyPr vert="horz" lIns="91546" tIns="45773" rIns="91546" bIns="4577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0"/>
            <a:ext cx="2949786" cy="498691"/>
          </a:xfrm>
          <a:prstGeom prst="rect">
            <a:avLst/>
          </a:prstGeom>
        </p:spPr>
        <p:txBody>
          <a:bodyPr vert="horz" lIns="91546" tIns="45773" rIns="91546" bIns="45773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hidden="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" y="1210"/>
            <a:ext cx="7776000" cy="1090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-10210" y="-138250"/>
            <a:ext cx="7775575" cy="10393021"/>
          </a:xfrm>
          <a:prstGeom prst="rect">
            <a:avLst/>
          </a:prstGeom>
          <a:solidFill>
            <a:srgbClr val="F9D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29" y="163611"/>
            <a:ext cx="4168702" cy="887039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0" y="10464800"/>
            <a:ext cx="7775575" cy="442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片側の 2 つの角を丸めた四角形 27"/>
          <p:cNvSpPr/>
          <p:nvPr/>
        </p:nvSpPr>
        <p:spPr>
          <a:xfrm>
            <a:off x="615061" y="2449792"/>
            <a:ext cx="6537061" cy="529318"/>
          </a:xfrm>
          <a:prstGeom prst="round2SameRect">
            <a:avLst>
              <a:gd name="adj1" fmla="val 9813"/>
              <a:gd name="adj2" fmla="val 0"/>
            </a:avLst>
          </a:prstGeom>
          <a:solidFill>
            <a:srgbClr val="F8A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 descr="黄色_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91954" y="7597553"/>
            <a:ext cx="2830949" cy="121978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34690" y="380245"/>
            <a:ext cx="4392526" cy="76467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ja-JP" altLang="en-US" sz="2000" spc="100" dirty="0">
                <a:solidFill>
                  <a:srgbClr val="EE691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よりよい介護のために</a:t>
            </a:r>
            <a:endParaRPr lang="en-US" altLang="ja-JP" sz="2000" spc="100" dirty="0">
              <a:solidFill>
                <a:srgbClr val="EE691D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000" spc="100" dirty="0">
                <a:solidFill>
                  <a:srgbClr val="EE691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知っておきたいたいせつな話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575962" y="2610580"/>
            <a:ext cx="5670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800" spc="9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92531" y="7816338"/>
            <a:ext cx="1906750" cy="700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参加費</a:t>
            </a:r>
            <a:endParaRPr lang="en-US" altLang="ja-JP" sz="1400" spc="50" dirty="0">
              <a:solidFill>
                <a:srgbClr val="895239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会員：無料</a:t>
            </a:r>
            <a:endParaRPr lang="en-US" altLang="ja-JP" sz="1400" spc="50" dirty="0">
              <a:solidFill>
                <a:srgbClr val="895239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非会員：１講座１０００円</a:t>
            </a:r>
            <a:endParaRPr lang="en-US" altLang="ja-JP" sz="1400" spc="50" dirty="0">
              <a:solidFill>
                <a:srgbClr val="895239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68132" y="3141036"/>
            <a:ext cx="6079970" cy="98488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第１講座</a:t>
            </a: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】</a:t>
            </a: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日　時：　９月６日（水）１３：３０～１６：４０　会場（キラリエ草津）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テーマ：　「認知症の医療基礎」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講　師：　南草津けやきクリニック　院長　宮川　正治　氏　　　　　　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81149" y="2135400"/>
            <a:ext cx="408510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400" spc="30" dirty="0">
                <a:solidFill>
                  <a:schemeClr val="accent2">
                    <a:lumMod val="50000"/>
                  </a:schemeClr>
                </a:solidFill>
                <a:latin typeface="HGSｺﾞｼｯｸE" pitchFamily="50" charset="-128"/>
                <a:ea typeface="HGSｺﾞｼｯｸE" pitchFamily="50" charset="-128"/>
              </a:rPr>
              <a:t>主催：滋賀県介護サービス事業者協議会連合会</a:t>
            </a:r>
          </a:p>
        </p:txBody>
      </p:sp>
      <p:pic>
        <p:nvPicPr>
          <p:cNvPr id="19" name="図 18" descr="おじいさん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926" y="229183"/>
            <a:ext cx="1002459" cy="2121661"/>
          </a:xfrm>
          <a:prstGeom prst="rect">
            <a:avLst/>
          </a:prstGeom>
        </p:spPr>
      </p:pic>
      <p:pic>
        <p:nvPicPr>
          <p:cNvPr id="20" name="図 19" descr="おばあさん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1897" y="261773"/>
            <a:ext cx="940906" cy="1973404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097FAF5-C996-02D7-2F82-D2EEE32E6847}"/>
              </a:ext>
            </a:extLst>
          </p:cNvPr>
          <p:cNvSpPr/>
          <p:nvPr/>
        </p:nvSpPr>
        <p:spPr>
          <a:xfrm>
            <a:off x="548236" y="10296127"/>
            <a:ext cx="79352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お問合せ：　〒</a:t>
            </a:r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525-0072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草津市笠山</a:t>
            </a:r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7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丁目</a:t>
            </a:r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8-138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　県立長寿社会福祉センター内　</a:t>
            </a:r>
            <a:endParaRPr lang="en-US" altLang="ja-JP" sz="11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滋賀県介護サービス事業者協議会連合会事務局　（小原・妙本）　　</a:t>
            </a:r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TEL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：</a:t>
            </a:r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077-567-3921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　</a:t>
            </a:r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FAX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：</a:t>
            </a:r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077-567-5160</a:t>
            </a:r>
            <a:r>
              <a:rPr lang="ja-JP" altLang="en-US" sz="11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　</a:t>
            </a:r>
            <a:endParaRPr lang="en-US" altLang="ja-JP" sz="11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BFA1F67-4A89-D5C0-38B9-CB5016DD3FA2}"/>
              </a:ext>
            </a:extLst>
          </p:cNvPr>
          <p:cNvSpPr txBox="1"/>
          <p:nvPr/>
        </p:nvSpPr>
        <p:spPr>
          <a:xfrm>
            <a:off x="1323828" y="1200030"/>
            <a:ext cx="5034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61412D"/>
                </a:solidFill>
                <a:latin typeface="メイリオ"/>
                <a:ea typeface="メイリオ"/>
                <a:cs typeface="メイリオ"/>
              </a:rPr>
              <a:t>令和５年度</a:t>
            </a:r>
            <a:endParaRPr kumimoji="1" lang="en-US" altLang="ja-JP" sz="3600" b="1" dirty="0">
              <a:solidFill>
                <a:srgbClr val="00B050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3600" b="1" dirty="0">
                <a:solidFill>
                  <a:srgbClr val="00B050"/>
                </a:solidFill>
                <a:latin typeface="メイリオ"/>
                <a:ea typeface="メイリオ"/>
                <a:cs typeface="メイリオ"/>
              </a:rPr>
              <a:t>滋賀県認知症研修会</a:t>
            </a:r>
            <a:endParaRPr kumimoji="1" lang="en-US" altLang="ja-JP" sz="3600" b="1" dirty="0">
              <a:solidFill>
                <a:srgbClr val="00B05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ECCCB0E-3EF0-DACB-C436-FC9CB995FC39}"/>
              </a:ext>
            </a:extLst>
          </p:cNvPr>
          <p:cNvSpPr/>
          <p:nvPr/>
        </p:nvSpPr>
        <p:spPr>
          <a:xfrm>
            <a:off x="668132" y="4216671"/>
            <a:ext cx="7004433" cy="202151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第２講座</a:t>
            </a: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】</a:t>
            </a:r>
          </a:p>
          <a:p>
            <a:pPr>
              <a:lnSpc>
                <a:spcPts val="2800"/>
              </a:lnSpc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日　時：　南部　９月１１日（月）９：１０～１２：２０　会場のみ（キラリエ草津）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ts val="2800"/>
              </a:lnSpc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　　　　　　北部　９月１５日（金）１３：３０～１６：４０　会場のみ（彦根勤労福祉会館）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ts val="2800"/>
              </a:lnSpc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テーマ：　「認知症ケアに必要な視点｝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ts val="2800"/>
              </a:lnSpc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講　師：　ケアプランセンターよもぎの里　榎本　千代　氏　　　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ts val="2800"/>
              </a:lnSpc>
              <a:tabLst>
                <a:tab pos="1168400" algn="l"/>
              </a:tabLst>
            </a:pPr>
            <a:endParaRPr lang="en-US" altLang="ja-JP" sz="1800" spc="-1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F795278-CA3B-A4EE-6F13-3A9058605D75}"/>
              </a:ext>
            </a:extLst>
          </p:cNvPr>
          <p:cNvSpPr/>
          <p:nvPr/>
        </p:nvSpPr>
        <p:spPr>
          <a:xfrm>
            <a:off x="668132" y="5964528"/>
            <a:ext cx="6752998" cy="98488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第３講座</a:t>
            </a: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】</a:t>
            </a: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日　時：　９月２０日（水）９：３０～１２：４０　会場（長寿社会福祉センター）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テーマ：　「認知症の人とその家族への相談援助」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講　師：　特定非営利活動法人　あさがお　理事　中原　一隆　氏　　　　　　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219A3E6-C6C1-D109-A1D9-38503DF6903B}"/>
              </a:ext>
            </a:extLst>
          </p:cNvPr>
          <p:cNvSpPr/>
          <p:nvPr/>
        </p:nvSpPr>
        <p:spPr>
          <a:xfrm>
            <a:off x="668132" y="7052078"/>
            <a:ext cx="6752998" cy="104644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第４講座</a:t>
            </a:r>
            <a:r>
              <a:rPr lang="en-US" altLang="ja-JP" sz="1600" spc="-100" dirty="0">
                <a:latin typeface="HGPｺﾞｼｯｸE" pitchFamily="50" charset="-128"/>
                <a:ea typeface="HGPｺﾞｼｯｸE" pitchFamily="50" charset="-128"/>
              </a:rPr>
              <a:t>】</a:t>
            </a: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日　時：　９月２０日（水）１３：３０～１６：４０　会場（長寿社会福祉センター）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テーマ：　「介護計画をケアに活かす」</a:t>
            </a:r>
            <a:endParaRPr lang="en-US" altLang="ja-JP" sz="1600" spc="-100" dirty="0">
              <a:latin typeface="HGPｺﾞｼｯｸE" pitchFamily="50" charset="-128"/>
              <a:ea typeface="HGPｺﾞｼｯｸE" pitchFamily="50" charset="-128"/>
            </a:endParaRPr>
          </a:p>
          <a:p>
            <a:pPr>
              <a:tabLst>
                <a:tab pos="1168400" algn="l"/>
              </a:tabLst>
            </a:pPr>
            <a:r>
              <a:rPr lang="ja-JP" altLang="en-US" sz="1600" spc="-100" dirty="0">
                <a:latin typeface="HGPｺﾞｼｯｸE" pitchFamily="50" charset="-128"/>
                <a:ea typeface="HGPｺﾞｼｯｸE" pitchFamily="50" charset="-128"/>
              </a:rPr>
              <a:t>講　師：　ケアプランセンター加楽　所長　楠神　渉　氏　</a:t>
            </a:r>
            <a:r>
              <a:rPr lang="ja-JP" altLang="en-US" sz="2000" spc="-100" dirty="0">
                <a:latin typeface="HGPｺﾞｼｯｸE" pitchFamily="50" charset="-128"/>
                <a:ea typeface="HGPｺﾞｼｯｸE" pitchFamily="50" charset="-128"/>
              </a:rPr>
              <a:t>　　　　　</a:t>
            </a:r>
            <a:endParaRPr lang="en-US" altLang="ja-JP" sz="2000" spc="-1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CAF41D8D-85F8-95E8-9932-569C8BA6B120}"/>
              </a:ext>
            </a:extLst>
          </p:cNvPr>
          <p:cNvSpPr/>
          <p:nvPr/>
        </p:nvSpPr>
        <p:spPr>
          <a:xfrm>
            <a:off x="2497219" y="2627086"/>
            <a:ext cx="2437640" cy="24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2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会場と</a:t>
            </a:r>
            <a:r>
              <a:rPr lang="en-US" altLang="ja-JP" sz="2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ZOOM</a:t>
            </a:r>
            <a:r>
              <a:rPr lang="ja-JP" altLang="en-US" sz="2400" spc="50" dirty="0">
                <a:solidFill>
                  <a:srgbClr val="895239"/>
                </a:solidFill>
                <a:latin typeface="HGP創英角ｺﾞｼｯｸUB" pitchFamily="50" charset="-128"/>
                <a:ea typeface="HGP創英角ｺﾞｼｯｸUB" pitchFamily="50" charset="-128"/>
              </a:rPr>
              <a:t>配信</a:t>
            </a:r>
          </a:p>
        </p:txBody>
      </p:sp>
      <p:pic>
        <p:nvPicPr>
          <p:cNvPr id="54" name="図 10">
            <a:extLst>
              <a:ext uri="{FF2B5EF4-FFF2-40B4-BE49-F238E27FC236}">
                <a16:creationId xmlns:a16="http://schemas.microsoft.com/office/drawing/2014/main" id="{5498A9DD-3D7C-6D24-5BE1-12A10669F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653" y="8998167"/>
            <a:ext cx="924599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>
            <a:extLst>
              <a:ext uri="{FF2B5EF4-FFF2-40B4-BE49-F238E27FC236}">
                <a16:creationId xmlns:a16="http://schemas.microsoft.com/office/drawing/2014/main" id="{98ECC8D6-C012-6D11-9867-27981FCB6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61" y="9016728"/>
            <a:ext cx="920468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図 11">
            <a:extLst>
              <a:ext uri="{FF2B5EF4-FFF2-40B4-BE49-F238E27FC236}">
                <a16:creationId xmlns:a16="http://schemas.microsoft.com/office/drawing/2014/main" id="{F65A81A0-50AA-F73D-D09F-781243B1D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613" y="8976786"/>
            <a:ext cx="924600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29B90E46-C6E0-CFE5-400E-CB22BED13B40}"/>
              </a:ext>
            </a:extLst>
          </p:cNvPr>
          <p:cNvSpPr/>
          <p:nvPr/>
        </p:nvSpPr>
        <p:spPr>
          <a:xfrm>
            <a:off x="1676949" y="8489875"/>
            <a:ext cx="15784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</a:rPr>
              <a:t>開催案内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altLang="ja-JP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altLang="ja-JP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D29B327D-227A-025F-463D-6F2082EB5E07}"/>
              </a:ext>
            </a:extLst>
          </p:cNvPr>
          <p:cNvSpPr/>
          <p:nvPr/>
        </p:nvSpPr>
        <p:spPr>
          <a:xfrm>
            <a:off x="3320655" y="8707004"/>
            <a:ext cx="17126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</a:rPr>
              <a:t>第１講座アンケート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altLang="ja-JP" sz="1400" b="1" dirty="0">
              <a:solidFill>
                <a:srgbClr val="FF0000"/>
              </a:solidFill>
            </a:endParaRPr>
          </a:p>
          <a:p>
            <a:pPr algn="ctr"/>
            <a:endParaRPr lang="en-US" altLang="ja-JP" sz="1400" dirty="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DEA9E43-CE34-F2A9-D841-66FED8BC131D}"/>
              </a:ext>
            </a:extLst>
          </p:cNvPr>
          <p:cNvSpPr/>
          <p:nvPr/>
        </p:nvSpPr>
        <p:spPr>
          <a:xfrm>
            <a:off x="4590121" y="8703070"/>
            <a:ext cx="18624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</a:rPr>
              <a:t>第３講座アンケート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altLang="ja-JP" sz="1400" dirty="0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57C1B6F-F446-311B-9A18-E8EBD3CB0C78}"/>
              </a:ext>
            </a:extLst>
          </p:cNvPr>
          <p:cNvSpPr/>
          <p:nvPr/>
        </p:nvSpPr>
        <p:spPr>
          <a:xfrm>
            <a:off x="5859690" y="8699137"/>
            <a:ext cx="19158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</a:rPr>
              <a:t>第４講座アンケート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altLang="ja-JP" sz="1400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21CF9CB-3797-80CC-E31B-4591553E43E4}"/>
              </a:ext>
            </a:extLst>
          </p:cNvPr>
          <p:cNvSpPr/>
          <p:nvPr/>
        </p:nvSpPr>
        <p:spPr>
          <a:xfrm>
            <a:off x="4813580" y="9975362"/>
            <a:ext cx="21190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j-ea"/>
              </a:rPr>
              <a:t>アンケート締切９月２１日</a:t>
            </a:r>
            <a:endParaRPr lang="en-US" altLang="ja-JP" sz="14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ea typeface="+mj-ea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82316DD-0779-4EA9-4DA4-C214C3EDC9FC}"/>
              </a:ext>
            </a:extLst>
          </p:cNvPr>
          <p:cNvSpPr/>
          <p:nvPr/>
        </p:nvSpPr>
        <p:spPr>
          <a:xfrm>
            <a:off x="598093" y="9991079"/>
            <a:ext cx="1983056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j-ea"/>
              </a:rPr>
              <a:t>申込期限　８月１６日</a:t>
            </a:r>
            <a:endParaRPr lang="en-US" altLang="ja-JP" sz="14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ea typeface="+mj-ea"/>
            </a:endParaRPr>
          </a:p>
          <a:p>
            <a:pPr algn="ctr"/>
            <a:endParaRPr lang="en-US" altLang="ja-JP" sz="105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ea typeface="+mj-ea"/>
            </a:endParaRPr>
          </a:p>
          <a:p>
            <a:pPr algn="ctr"/>
            <a:endParaRPr lang="en-US" altLang="ja-JP" sz="1050" b="1" dirty="0">
              <a:solidFill>
                <a:srgbClr val="EA6F88"/>
              </a:solidFill>
              <a:latin typeface="Arial Black" panose="020B0A04020102020204" pitchFamily="34" charset="0"/>
              <a:ea typeface="+mj-ea"/>
            </a:endParaRPr>
          </a:p>
          <a:p>
            <a:pPr algn="ctr"/>
            <a:endParaRPr lang="en-US" altLang="ja-JP" sz="1050" b="1" dirty="0">
              <a:solidFill>
                <a:srgbClr val="FF0000"/>
              </a:solidFill>
              <a:latin typeface="Arial Black" panose="020B0A04020102020204" pitchFamily="34" charset="0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CB0738-4418-AF24-E125-7B576E3EF1AD}"/>
              </a:ext>
            </a:extLst>
          </p:cNvPr>
          <p:cNvSpPr/>
          <p:nvPr/>
        </p:nvSpPr>
        <p:spPr>
          <a:xfrm>
            <a:off x="191048" y="8489875"/>
            <a:ext cx="15784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</a:rPr>
              <a:t>申込フォーム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altLang="ja-JP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EA9FF7-7FD1-C7A2-2C92-819B22628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1" y="8810626"/>
            <a:ext cx="1076324" cy="107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73BCE61-9FE8-50AE-28C0-A621947DB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3" y="8769350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FF1B21-1EFF-20D3-C8B9-8B395ABE351B}"/>
              </a:ext>
            </a:extLst>
          </p:cNvPr>
          <p:cNvSpPr txBox="1"/>
          <p:nvPr/>
        </p:nvSpPr>
        <p:spPr>
          <a:xfrm>
            <a:off x="5029200" y="5143499"/>
            <a:ext cx="4014788" cy="396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tabLst>
                <a:tab pos="1168400" algn="l"/>
              </a:tabLst>
            </a:pPr>
            <a:r>
              <a:rPr lang="en-US" altLang="ja-JP" sz="1600" u="sng" spc="-1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※</a:t>
            </a:r>
            <a:r>
              <a:rPr lang="ja-JP" altLang="en-US" sz="1600" u="sng" spc="-1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どちらも同じ講義内容です。</a:t>
            </a:r>
            <a:endParaRPr lang="en-US" altLang="ja-JP" sz="1600" u="sng" spc="-1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HGP創英角ｺﾞｼｯｸUB</vt:lpstr>
      <vt:lpstr>HGSｺﾞｼｯｸE</vt:lpstr>
      <vt:lpstr>ＭＳ Ｐゴシック</vt:lpstr>
      <vt:lpstr>メイリオ</vt:lpstr>
      <vt:lpstr>Arial</vt:lpstr>
      <vt:lpstr>Arial Black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2016-07-29T13:42:19Z</dcterms:created>
  <dcterms:modified xsi:type="dcterms:W3CDTF">2023-07-12T02:56:42Z</dcterms:modified>
</cp:coreProperties>
</file>