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6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DE3828"/>
    <a:srgbClr val="FF3300"/>
    <a:srgbClr val="FF6699"/>
    <a:srgbClr val="BA6089"/>
    <a:srgbClr val="E73990"/>
    <a:srgbClr val="C36992"/>
    <a:srgbClr val="FF85C2"/>
    <a:srgbClr val="FF99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39" autoAdjust="0"/>
    <p:restoredTop sz="94660"/>
  </p:normalViewPr>
  <p:slideViewPr>
    <p:cSldViewPr snapToGrid="0">
      <p:cViewPr varScale="1">
        <p:scale>
          <a:sx n="54" d="100"/>
          <a:sy n="54" d="100"/>
        </p:scale>
        <p:origin x="3014" y="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30582ABE-4851-C825-7B09-33CF535AF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7775554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図 59">
            <a:extLst>
              <a:ext uri="{FF2B5EF4-FFF2-40B4-BE49-F238E27FC236}">
                <a16:creationId xmlns:a16="http://schemas.microsoft.com/office/drawing/2014/main" id="{86D1B676-A1E6-511F-B95C-B52CB8AEA0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29551"/>
            <a:ext cx="2057400" cy="1613973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C0EC47B4-92C5-1B27-A490-A08B215D73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9" y="714374"/>
            <a:ext cx="6257489" cy="785813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A3444CCF-CF84-BE7D-E28A-DEEA814132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738" y="4100511"/>
            <a:ext cx="1500911" cy="1366297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4430607B-84E8-0A55-2A41-77C4841682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34140" y="6496312"/>
            <a:ext cx="5922276" cy="45719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12215DEE-BEDE-B9F2-801D-8779C29754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5" y="9244613"/>
            <a:ext cx="3243263" cy="356430"/>
          </a:xfrm>
          <a:prstGeom prst="rect">
            <a:avLst/>
          </a:prstGeom>
        </p:spPr>
      </p:pic>
      <p:sp>
        <p:nvSpPr>
          <p:cNvPr id="12" name="object 4">
            <a:extLst>
              <a:ext uri="{FF2B5EF4-FFF2-40B4-BE49-F238E27FC236}">
                <a16:creationId xmlns:a16="http://schemas.microsoft.com/office/drawing/2014/main" id="{7BB79F0E-D074-1F0E-CA53-B1529BDDBF6B}"/>
              </a:ext>
            </a:extLst>
          </p:cNvPr>
          <p:cNvSpPr txBox="1"/>
          <p:nvPr/>
        </p:nvSpPr>
        <p:spPr>
          <a:xfrm>
            <a:off x="3198895" y="9294500"/>
            <a:ext cx="1398828" cy="20633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000" b="1" kern="0" spc="3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お問い合わせ</a:t>
            </a:r>
            <a:r>
              <a:rPr kumimoji="0" lang="en-US" altLang="ja-JP" sz="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 </a:t>
            </a:r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3201F51C-DBE9-1963-EA72-AA7AC73C472A}"/>
              </a:ext>
            </a:extLst>
          </p:cNvPr>
          <p:cNvSpPr txBox="1"/>
          <p:nvPr/>
        </p:nvSpPr>
        <p:spPr>
          <a:xfrm>
            <a:off x="1628775" y="886474"/>
            <a:ext cx="5123289" cy="39029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kumimoji="0" lang="ja-JP" altLang="en-US" sz="1800" b="1" kern="0" dirty="0">
                <a:ln w="12700">
                  <a:noFill/>
                </a:ln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今年も開催します</a:t>
            </a:r>
            <a:r>
              <a:rPr kumimoji="0" lang="en-US" altLang="ja-JP" sz="1800" b="1" kern="0" dirty="0">
                <a:ln w="12700">
                  <a:noFill/>
                </a:ln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‼</a:t>
            </a:r>
            <a:r>
              <a:rPr kumimoji="0" lang="ja-JP" altLang="en-US" sz="1800" b="1" kern="0" dirty="0">
                <a:ln w="12700">
                  <a:noFill/>
                </a:ln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ぜひご参加ください。</a:t>
            </a:r>
            <a:endParaRPr kumimoji="0" lang="en-US" altLang="ja-JP" sz="1800" b="1" kern="0" dirty="0">
              <a:ln w="12700">
                <a:noFill/>
              </a:ln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DINPro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F3096FD3-45D7-C21B-B12E-D174B2A8E1F6}"/>
              </a:ext>
            </a:extLst>
          </p:cNvPr>
          <p:cNvSpPr txBox="1"/>
          <p:nvPr/>
        </p:nvSpPr>
        <p:spPr>
          <a:xfrm>
            <a:off x="1157289" y="5722378"/>
            <a:ext cx="1585912" cy="60612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１０月４日（水）</a:t>
            </a:r>
            <a:endParaRPr kumimoji="0" lang="en-US" altLang="ja-JP" sz="14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３：３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0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～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６：４０</a:t>
            </a:r>
            <a:endParaRPr kumimoji="0" lang="en-US" altLang="ja-JP" sz="14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32" name="object 4">
            <a:extLst>
              <a:ext uri="{FF2B5EF4-FFF2-40B4-BE49-F238E27FC236}">
                <a16:creationId xmlns:a16="http://schemas.microsoft.com/office/drawing/2014/main" id="{D7EF9BD8-0A48-F27C-BDA2-F28746BF0DE5}"/>
              </a:ext>
            </a:extLst>
          </p:cNvPr>
          <p:cNvSpPr txBox="1"/>
          <p:nvPr/>
        </p:nvSpPr>
        <p:spPr>
          <a:xfrm>
            <a:off x="1122925" y="6565905"/>
            <a:ext cx="1666225" cy="60612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１０月５日（木）</a:t>
            </a:r>
            <a:endParaRPr kumimoji="0" lang="en-US" altLang="ja-JP" sz="14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９：１０～１２：２０</a:t>
            </a:r>
            <a:endParaRPr kumimoji="0" lang="en-US" altLang="ja-JP" sz="14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39" name="object 4">
            <a:extLst>
              <a:ext uri="{FF2B5EF4-FFF2-40B4-BE49-F238E27FC236}">
                <a16:creationId xmlns:a16="http://schemas.microsoft.com/office/drawing/2014/main" id="{47F54B67-B023-8AE4-ABD9-9E03B72D5873}"/>
              </a:ext>
            </a:extLst>
          </p:cNvPr>
          <p:cNvSpPr txBox="1"/>
          <p:nvPr/>
        </p:nvSpPr>
        <p:spPr>
          <a:xfrm>
            <a:off x="1064807" y="7956149"/>
            <a:ext cx="1666225" cy="60612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10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月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31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日（火）</a:t>
            </a:r>
            <a:endParaRPr kumimoji="0" lang="en-US" altLang="ja-JP" sz="14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13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：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30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～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16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：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40</a:t>
            </a: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643D2F25-F4C5-6EF6-8395-38230FE17701}"/>
              </a:ext>
            </a:extLst>
          </p:cNvPr>
          <p:cNvSpPr txBox="1"/>
          <p:nvPr/>
        </p:nvSpPr>
        <p:spPr>
          <a:xfrm>
            <a:off x="2716745" y="5823206"/>
            <a:ext cx="3945117" cy="2829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400" kern="0" spc="3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「正しい疾患の理解と治療」</a:t>
            </a:r>
            <a:endParaRPr kumimoji="0" lang="en-US" altLang="ja-JP" sz="1400" kern="0" spc="300" dirty="0">
              <a:ln w="3175">
                <a:solidFill>
                  <a:schemeClr val="tx1"/>
                </a:solidFill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6" name="object 4">
            <a:extLst>
              <a:ext uri="{FF2B5EF4-FFF2-40B4-BE49-F238E27FC236}">
                <a16:creationId xmlns:a16="http://schemas.microsoft.com/office/drawing/2014/main" id="{5A3ECA8C-D525-F53D-7F70-5C6999AF6EB8}"/>
              </a:ext>
            </a:extLst>
          </p:cNvPr>
          <p:cNvSpPr txBox="1"/>
          <p:nvPr/>
        </p:nvSpPr>
        <p:spPr>
          <a:xfrm>
            <a:off x="1928814" y="9703711"/>
            <a:ext cx="4086224" cy="10919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just" defTabSz="914400"/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〒</a:t>
            </a:r>
            <a:r>
              <a:rPr kumimoji="0" lang="en-US" altLang="ja-JP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525-0072</a:t>
            </a:r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　草津市笠山</a:t>
            </a:r>
            <a:r>
              <a:rPr kumimoji="0" lang="en-US" altLang="ja-JP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7</a:t>
            </a:r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丁目</a:t>
            </a:r>
            <a:r>
              <a:rPr kumimoji="0" lang="en-US" altLang="ja-JP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8-138</a:t>
            </a:r>
          </a:p>
          <a:p>
            <a:pPr algn="just" defTabSz="914400"/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　県立長寿社会福祉センター内</a:t>
            </a:r>
            <a:endParaRPr kumimoji="0" lang="en-US" altLang="ja-JP" sz="1400" b="1" kern="0" dirty="0">
              <a:ln w="12700">
                <a:noFill/>
              </a:ln>
              <a:latin typeface="游ゴシック Medium" panose="020B0500000000000000" pitchFamily="50" charset="-128"/>
              <a:ea typeface="游ゴシック Medium" panose="020B0500000000000000" pitchFamily="50" charset="-128"/>
              <a:cs typeface="DINPro"/>
            </a:endParaRPr>
          </a:p>
          <a:p>
            <a:pPr algn="just" defTabSz="914400"/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　滋賀県介護サービス事業者協議会連合会事務局</a:t>
            </a:r>
            <a:endParaRPr kumimoji="0" lang="en-US" altLang="ja-JP" sz="1400" b="1" kern="0" dirty="0">
              <a:ln w="12700">
                <a:noFill/>
              </a:ln>
              <a:latin typeface="游ゴシック Medium" panose="020B0500000000000000" pitchFamily="50" charset="-128"/>
              <a:ea typeface="游ゴシック Medium" panose="020B0500000000000000" pitchFamily="50" charset="-128"/>
              <a:cs typeface="DINPro"/>
            </a:endParaRPr>
          </a:p>
          <a:p>
            <a:pPr algn="just" defTabSz="914400"/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　（小原・妙本）</a:t>
            </a:r>
            <a:endParaRPr kumimoji="0" lang="en-US" altLang="ja-JP" sz="1400" b="1" kern="0" dirty="0">
              <a:ln w="12700">
                <a:noFill/>
              </a:ln>
              <a:latin typeface="游ゴシック Medium" panose="020B0500000000000000" pitchFamily="50" charset="-128"/>
              <a:ea typeface="游ゴシック Medium" panose="020B0500000000000000" pitchFamily="50" charset="-128"/>
              <a:cs typeface="DINPro"/>
            </a:endParaRPr>
          </a:p>
          <a:p>
            <a:pPr algn="just" defTabSz="914400"/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　</a:t>
            </a:r>
            <a:r>
              <a:rPr kumimoji="0" lang="en-US" altLang="ja-JP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TEL</a:t>
            </a:r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：</a:t>
            </a:r>
            <a:r>
              <a:rPr kumimoji="0" lang="en-US" altLang="ja-JP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077-567-3921</a:t>
            </a:r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　</a:t>
            </a:r>
            <a:r>
              <a:rPr kumimoji="0" lang="en-US" altLang="ja-JP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FAX</a:t>
            </a:r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：</a:t>
            </a:r>
            <a:r>
              <a:rPr kumimoji="0" lang="en-US" altLang="ja-JP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077-567-5160</a:t>
            </a:r>
            <a:r>
              <a:rPr kumimoji="0" lang="ja-JP" altLang="en-US" sz="1400" b="1" kern="0" dirty="0">
                <a:ln w="1270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  <a:cs typeface="DINPro"/>
              </a:rPr>
              <a:t>　</a:t>
            </a:r>
            <a:endParaRPr kumimoji="0" lang="en-US" altLang="ja-JP" sz="1400" b="1" kern="0" dirty="0">
              <a:ln w="12700">
                <a:noFill/>
              </a:ln>
              <a:latin typeface="游ゴシック Medium" panose="020B0500000000000000" pitchFamily="50" charset="-128"/>
              <a:ea typeface="游ゴシック Medium" panose="020B0500000000000000" pitchFamily="50" charset="-128"/>
              <a:cs typeface="DINPro"/>
            </a:endParaRP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1CCAE544-8FE5-E916-B7DB-3F994498B7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7884994"/>
            <a:ext cx="5922276" cy="21336"/>
          </a:xfrm>
          <a:prstGeom prst="rect">
            <a:avLst/>
          </a:prstGeom>
        </p:spPr>
      </p:pic>
      <p:sp>
        <p:nvSpPr>
          <p:cNvPr id="73" name="object 4">
            <a:extLst>
              <a:ext uri="{FF2B5EF4-FFF2-40B4-BE49-F238E27FC236}">
                <a16:creationId xmlns:a16="http://schemas.microsoft.com/office/drawing/2014/main" id="{BBDDD4AD-44E2-077A-562A-56EBCCE398B0}"/>
              </a:ext>
            </a:extLst>
          </p:cNvPr>
          <p:cNvSpPr txBox="1"/>
          <p:nvPr/>
        </p:nvSpPr>
        <p:spPr>
          <a:xfrm>
            <a:off x="2070880" y="1329893"/>
            <a:ext cx="3544107" cy="12634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kumimoji="0" lang="ja-JP" altLang="en-US" sz="3600" b="1" kern="0" dirty="0">
                <a:ln w="12700">
                  <a:noFill/>
                </a:ln>
                <a:solidFill>
                  <a:srgbClr val="DE3828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DINPro"/>
              </a:rPr>
              <a:t>令和５年度</a:t>
            </a:r>
            <a:endParaRPr kumimoji="0" lang="en-US" altLang="ja-JP" sz="3600" b="1" kern="0" dirty="0">
              <a:ln w="12700">
                <a:noFill/>
              </a:ln>
              <a:solidFill>
                <a:srgbClr val="DE3828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endParaRPr kumimoji="0" lang="en-US" altLang="ja-JP" sz="2000" b="1" kern="0" dirty="0">
              <a:ln w="12700">
                <a:noFill/>
              </a:ln>
              <a:solidFill>
                <a:srgbClr val="DE3828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DINPro"/>
            </a:endParaRPr>
          </a:p>
        </p:txBody>
      </p:sp>
      <p:sp>
        <p:nvSpPr>
          <p:cNvPr id="75" name="object 4">
            <a:extLst>
              <a:ext uri="{FF2B5EF4-FFF2-40B4-BE49-F238E27FC236}">
                <a16:creationId xmlns:a16="http://schemas.microsoft.com/office/drawing/2014/main" id="{BB7A8E96-DAE4-649F-69B8-FC2558240BA9}"/>
              </a:ext>
            </a:extLst>
          </p:cNvPr>
          <p:cNvSpPr txBox="1"/>
          <p:nvPr/>
        </p:nvSpPr>
        <p:spPr>
          <a:xfrm>
            <a:off x="1343025" y="2340556"/>
            <a:ext cx="5229225" cy="1676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5400" b="1" kern="0" spc="-150" dirty="0">
                <a:ln w="12700">
                  <a:solidFill>
                    <a:srgbClr val="DE3828"/>
                  </a:solidFill>
                </a:ln>
                <a:solidFill>
                  <a:srgbClr val="DE3828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DINPro"/>
              </a:rPr>
              <a:t>看護職のための認知症研修会</a:t>
            </a:r>
            <a:endParaRPr kumimoji="0" lang="en-US" altLang="ja-JP" sz="5400" b="1" kern="0" spc="-150" dirty="0">
              <a:ln w="12700">
                <a:solidFill>
                  <a:srgbClr val="DE3828"/>
                </a:solidFill>
              </a:ln>
              <a:solidFill>
                <a:srgbClr val="DE3828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DINPro"/>
            </a:endParaRPr>
          </a:p>
        </p:txBody>
      </p:sp>
      <p:sp>
        <p:nvSpPr>
          <p:cNvPr id="77" name="object 4">
            <a:extLst>
              <a:ext uri="{FF2B5EF4-FFF2-40B4-BE49-F238E27FC236}">
                <a16:creationId xmlns:a16="http://schemas.microsoft.com/office/drawing/2014/main" id="{DF13E7AF-6046-B122-1D74-E0DCA0600A1E}"/>
              </a:ext>
            </a:extLst>
          </p:cNvPr>
          <p:cNvSpPr txBox="1"/>
          <p:nvPr/>
        </p:nvSpPr>
        <p:spPr>
          <a:xfrm>
            <a:off x="1996725" y="4093507"/>
            <a:ext cx="4061176" cy="8940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kumimoji="0" lang="ja-JP" altLang="en-US" sz="2000" b="1" kern="0" dirty="0">
                <a:ln w="1270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  <a:cs typeface="DINPro"/>
              </a:rPr>
              <a:t>キラリエ草津</a:t>
            </a:r>
            <a:endParaRPr kumimoji="0" lang="en-US" altLang="ja-JP" sz="2000" b="1" kern="0" dirty="0">
              <a:ln w="1270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ja-JP" altLang="en-US" sz="2000" b="1" kern="0" dirty="0">
                <a:ln w="1270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  <a:cs typeface="DINPro"/>
              </a:rPr>
              <a:t>草津市立市民総合交流センター</a:t>
            </a:r>
            <a:endParaRPr kumimoji="0" lang="en-US" altLang="ja-JP" sz="2000" b="1" kern="0" dirty="0">
              <a:ln w="1270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  <a:cs typeface="DINPro"/>
            </a:endParaRPr>
          </a:p>
        </p:txBody>
      </p:sp>
      <p:sp>
        <p:nvSpPr>
          <p:cNvPr id="79" name="object 4">
            <a:extLst>
              <a:ext uri="{FF2B5EF4-FFF2-40B4-BE49-F238E27FC236}">
                <a16:creationId xmlns:a16="http://schemas.microsoft.com/office/drawing/2014/main" id="{067FEF1A-93B2-0CF2-25DC-908A0EF9A758}"/>
              </a:ext>
            </a:extLst>
          </p:cNvPr>
          <p:cNvSpPr txBox="1"/>
          <p:nvPr/>
        </p:nvSpPr>
        <p:spPr>
          <a:xfrm>
            <a:off x="1128712" y="5267732"/>
            <a:ext cx="5414962" cy="50718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800" b="1" kern="0" dirty="0">
                <a:ln w="12700">
                  <a:noFill/>
                </a:ln>
                <a:solidFill>
                  <a:schemeClr val="accent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DINPro"/>
              </a:rPr>
              <a:t>主催：滋賀県介護サービス事業者協議会連合会</a:t>
            </a:r>
            <a:endParaRPr kumimoji="0" lang="en-US" altLang="ja-JP" sz="1800" b="1" kern="0" dirty="0">
              <a:ln w="12700">
                <a:noFill/>
              </a:ln>
              <a:solidFill>
                <a:schemeClr val="accent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DINPro"/>
            </a:endParaRPr>
          </a:p>
          <a:p>
            <a:pPr algn="ctr" defTabSz="914400"/>
            <a:endParaRPr kumimoji="0" lang="en-US" altLang="ja-JP" sz="1400" b="1" kern="0" dirty="0">
              <a:ln w="12700">
                <a:noFill/>
              </a:ln>
              <a:solidFill>
                <a:schemeClr val="accent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DINPro"/>
            </a:endParaRPr>
          </a:p>
        </p:txBody>
      </p:sp>
      <p:sp>
        <p:nvSpPr>
          <p:cNvPr id="81" name="object 4">
            <a:extLst>
              <a:ext uri="{FF2B5EF4-FFF2-40B4-BE49-F238E27FC236}">
                <a16:creationId xmlns:a16="http://schemas.microsoft.com/office/drawing/2014/main" id="{C82DC82B-B20D-D130-601F-D304DD6CB09D}"/>
              </a:ext>
            </a:extLst>
          </p:cNvPr>
          <p:cNvSpPr txBox="1"/>
          <p:nvPr/>
        </p:nvSpPr>
        <p:spPr>
          <a:xfrm>
            <a:off x="5672137" y="4100512"/>
            <a:ext cx="1957387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endParaRPr kumimoji="0" lang="en-US" altLang="ja-JP" sz="14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/>
            <a:r>
              <a:rPr kumimoji="0" lang="ja-JP" altLang="en-US" sz="1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非会員</a:t>
            </a:r>
            <a:endParaRPr kumimoji="0" lang="en-US" altLang="ja-JP" sz="18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/>
            <a:r>
              <a:rPr kumimoji="0" lang="ja-JP" altLang="en-US" sz="1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４講座</a:t>
            </a:r>
            <a:endParaRPr kumimoji="0" lang="en-US" altLang="ja-JP" sz="18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/>
            <a:r>
              <a:rPr kumimoji="0" lang="ja-JP" altLang="en-US" sz="1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　</a:t>
            </a:r>
            <a:r>
              <a:rPr kumimoji="0" lang="en-US" altLang="ja-JP" sz="1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4000</a:t>
            </a:r>
            <a:r>
              <a:rPr kumimoji="0" lang="ja-JP" altLang="en-US" sz="1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円</a:t>
            </a:r>
            <a:endParaRPr kumimoji="0" lang="en-US" altLang="ja-JP" sz="18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88" name="object 4">
            <a:extLst>
              <a:ext uri="{FF2B5EF4-FFF2-40B4-BE49-F238E27FC236}">
                <a16:creationId xmlns:a16="http://schemas.microsoft.com/office/drawing/2014/main" id="{C4505E43-E2F1-6009-6059-729D281DA6C4}"/>
              </a:ext>
            </a:extLst>
          </p:cNvPr>
          <p:cNvSpPr txBox="1"/>
          <p:nvPr/>
        </p:nvSpPr>
        <p:spPr>
          <a:xfrm>
            <a:off x="2673883" y="6710457"/>
            <a:ext cx="3945117" cy="2829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400" kern="0" spc="3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「対象者に合わせてケアを考える」</a:t>
            </a:r>
            <a:endParaRPr kumimoji="0" lang="en-US" altLang="ja-JP" sz="1400" kern="0" spc="300" dirty="0">
              <a:ln w="3175">
                <a:solidFill>
                  <a:schemeClr val="tx1"/>
                </a:solidFill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90" name="object 4">
            <a:extLst>
              <a:ext uri="{FF2B5EF4-FFF2-40B4-BE49-F238E27FC236}">
                <a16:creationId xmlns:a16="http://schemas.microsoft.com/office/drawing/2014/main" id="{DD76C876-B217-8600-45B5-07A483250F3B}"/>
              </a:ext>
            </a:extLst>
          </p:cNvPr>
          <p:cNvSpPr txBox="1"/>
          <p:nvPr/>
        </p:nvSpPr>
        <p:spPr>
          <a:xfrm>
            <a:off x="2731032" y="7998912"/>
            <a:ext cx="3945117" cy="2829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400" kern="0" spc="3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「認知症患者への医療職としての関わり」</a:t>
            </a:r>
            <a:endParaRPr kumimoji="0" lang="en-US" altLang="ja-JP" sz="1400" kern="0" spc="300" dirty="0">
              <a:ln w="3175">
                <a:solidFill>
                  <a:schemeClr val="tx1"/>
                </a:solidFill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92" name="object 4">
            <a:extLst>
              <a:ext uri="{FF2B5EF4-FFF2-40B4-BE49-F238E27FC236}">
                <a16:creationId xmlns:a16="http://schemas.microsoft.com/office/drawing/2014/main" id="{5B6E9FD0-391C-7F82-99CF-6F7A407AE397}"/>
              </a:ext>
            </a:extLst>
          </p:cNvPr>
          <p:cNvSpPr txBox="1"/>
          <p:nvPr/>
        </p:nvSpPr>
        <p:spPr>
          <a:xfrm>
            <a:off x="2643187" y="7628572"/>
            <a:ext cx="4258169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1100" kern="0" spc="30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認知症看護認定看護師　西村　優子　氏</a:t>
            </a:r>
            <a:endParaRPr kumimoji="0" lang="en-US" altLang="ja-JP" sz="1100" kern="0" spc="30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94" name="object 4">
            <a:extLst>
              <a:ext uri="{FF2B5EF4-FFF2-40B4-BE49-F238E27FC236}">
                <a16:creationId xmlns:a16="http://schemas.microsoft.com/office/drawing/2014/main" id="{AA419FD5-1CD4-DE33-C595-B65349C735F8}"/>
              </a:ext>
            </a:extLst>
          </p:cNvPr>
          <p:cNvSpPr txBox="1"/>
          <p:nvPr/>
        </p:nvSpPr>
        <p:spPr>
          <a:xfrm>
            <a:off x="2687123" y="8474468"/>
            <a:ext cx="4321526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1100" kern="0" spc="30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認知症看護認定看護師　西村　優子　氏</a:t>
            </a:r>
            <a:endParaRPr kumimoji="0" lang="en-US" altLang="ja-JP" sz="1100" kern="0" spc="30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3C3D09CE-8B2C-17CA-BA1F-016B71425C70}"/>
              </a:ext>
            </a:extLst>
          </p:cNvPr>
          <p:cNvSpPr txBox="1"/>
          <p:nvPr/>
        </p:nvSpPr>
        <p:spPr>
          <a:xfrm>
            <a:off x="2732232" y="6206776"/>
            <a:ext cx="4321526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1100" kern="0" spc="30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南草津けやきクリニック　院長　宮川正治　氏</a:t>
            </a:r>
            <a:endParaRPr kumimoji="0" lang="en-US" altLang="ja-JP" sz="1100" kern="0" spc="30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B94BE8D9-9DFA-23AF-8106-001E2AA9AFE0}"/>
              </a:ext>
            </a:extLst>
          </p:cNvPr>
          <p:cNvSpPr txBox="1"/>
          <p:nvPr/>
        </p:nvSpPr>
        <p:spPr>
          <a:xfrm>
            <a:off x="1088619" y="7279874"/>
            <a:ext cx="1666225" cy="2829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13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：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20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～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16</a:t>
            </a:r>
            <a:r>
              <a:rPr kumimoji="0"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：</a:t>
            </a:r>
            <a:r>
              <a:rPr kumimoji="0" lang="en-US" altLang="ja-JP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30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BF23B58-02AD-95B7-79AF-B05EE4D336F3}"/>
              </a:ext>
            </a:extLst>
          </p:cNvPr>
          <p:cNvSpPr txBox="1"/>
          <p:nvPr/>
        </p:nvSpPr>
        <p:spPr>
          <a:xfrm>
            <a:off x="2669120" y="7251200"/>
            <a:ext cx="3945117" cy="2829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400" kern="0" spc="3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「事例をとおして自己をケアを振り返る」</a:t>
            </a:r>
            <a:endParaRPr kumimoji="0" lang="en-US" altLang="ja-JP" sz="1400" kern="0" spc="300" dirty="0">
              <a:ln w="3175">
                <a:solidFill>
                  <a:schemeClr val="tx1"/>
                </a:solidFill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7CEDBF29-6DEE-3F92-5A8F-4E94846849B9}"/>
              </a:ext>
            </a:extLst>
          </p:cNvPr>
          <p:cNvSpPr txBox="1"/>
          <p:nvPr/>
        </p:nvSpPr>
        <p:spPr>
          <a:xfrm>
            <a:off x="-796860" y="4181474"/>
            <a:ext cx="4192524" cy="56874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参加費</a:t>
            </a:r>
            <a:endParaRPr kumimoji="0" lang="en-US" altLang="ja-JP" sz="18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/>
            <a:r>
              <a:rPr kumimoji="0" lang="ja-JP" altLang="en-US" sz="1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会員：無料</a:t>
            </a:r>
            <a:endParaRPr kumimoji="0" lang="en-US" altLang="ja-JP" sz="18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FDF0B4A-6F0D-2D2A-A43B-E033D7A0C3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9318466"/>
            <a:ext cx="1543685" cy="14719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4">
            <a:extLst>
              <a:ext uri="{FF2B5EF4-FFF2-40B4-BE49-F238E27FC236}">
                <a16:creationId xmlns:a16="http://schemas.microsoft.com/office/drawing/2014/main" id="{73046198-6455-C273-25FC-8CB6E7DE0F78}"/>
              </a:ext>
            </a:extLst>
          </p:cNvPr>
          <p:cNvSpPr txBox="1"/>
          <p:nvPr/>
        </p:nvSpPr>
        <p:spPr>
          <a:xfrm>
            <a:off x="585786" y="9029701"/>
            <a:ext cx="1528762" cy="20633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000" b="1" kern="0" spc="3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申込フォーム</a:t>
            </a:r>
            <a:r>
              <a:rPr kumimoji="0" lang="en-US" altLang="ja-JP" sz="10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 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82345BF-659A-2AA8-61D1-54AA7AC19503}"/>
              </a:ext>
            </a:extLst>
          </p:cNvPr>
          <p:cNvSpPr txBox="1"/>
          <p:nvPr/>
        </p:nvSpPr>
        <p:spPr>
          <a:xfrm>
            <a:off x="6246813" y="9039226"/>
            <a:ext cx="1528762" cy="20633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ja-JP" altLang="en-US" sz="1000" b="1" kern="0" spc="3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開催案内</a:t>
            </a:r>
            <a:endParaRPr kumimoji="0" lang="en-US" altLang="ja-JP" sz="1000" b="1" kern="0" spc="3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C578AA9-995C-D2EF-73C3-F96246E56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7" y="9290050"/>
            <a:ext cx="15113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69219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181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Medium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2023-07-12T07:44:53Z</dcterms:modified>
</cp:coreProperties>
</file>